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9144000" cy="5143500" type="screen16x9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21" autoAdjust="0"/>
    <p:restoredTop sz="94660"/>
  </p:normalViewPr>
  <p:slideViewPr>
    <p:cSldViewPr snapToGrid="0">
      <p:cViewPr>
        <p:scale>
          <a:sx n="120" d="100"/>
          <a:sy n="120" d="100"/>
        </p:scale>
        <p:origin x="84" y="-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3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3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1"/>
          <p:cNvSpPr/>
          <p:nvPr/>
        </p:nvSpPr>
        <p:spPr>
          <a:xfrm>
            <a:off x="0" y="0"/>
            <a:ext cx="5157000" cy="5142600"/>
          </a:xfrm>
          <a:prstGeom prst="rtTriangle">
            <a:avLst/>
          </a:prstGeom>
          <a:blipFill rotWithShape="0">
            <a:blip r:embed="rId14"/>
            <a:stretch>
              <a:fillRect l="102530" t="-255772" r="-359269" b="1262388"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2"/>
          <p:cNvSpPr/>
          <p:nvPr/>
        </p:nvSpPr>
        <p:spPr>
          <a:xfrm rot="10800000">
            <a:off x="6977880" y="0"/>
            <a:ext cx="2166120" cy="2011680"/>
          </a:xfrm>
          <a:prstGeom prst="rtTriangle">
            <a:avLst/>
          </a:prstGeom>
          <a:blipFill rotWithShape="0">
            <a:blip r:embed="rId15"/>
            <a:stretch>
              <a:fillRect l="-553771" t="463200" r="-692760" b="1020443"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/>
          <p:cNvSpPr/>
          <p:nvPr/>
        </p:nvSpPr>
        <p:spPr>
          <a:xfrm rot="16200000">
            <a:off x="5760" y="-2520"/>
            <a:ext cx="2290320" cy="229896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4"/>
          <p:cNvSpPr/>
          <p:nvPr/>
        </p:nvSpPr>
        <p:spPr>
          <a:xfrm flipH="1">
            <a:off x="651960" y="576720"/>
            <a:ext cx="2298960" cy="229032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latin typeface="Arial"/>
              </a:rPr>
              <a:t>Clique para editar o formato do texto do título</a:t>
            </a: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latin typeface="Arial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1800" b="0" strike="noStrike" spc="-1">
                <a:latin typeface="Arial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latin typeface="Arial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1800" b="0" strike="noStrike" spc="-1">
                <a:latin typeface="Arial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latin typeface="Arial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latin typeface="Arial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latin typeface="Arial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"/>
          <p:cNvGrpSpPr/>
          <p:nvPr/>
        </p:nvGrpSpPr>
        <p:grpSpPr>
          <a:xfrm>
            <a:off x="4406760" y="-720"/>
            <a:ext cx="4736520" cy="5143680"/>
            <a:chOff x="4406760" y="-720"/>
            <a:chExt cx="4736520" cy="5143680"/>
          </a:xfrm>
        </p:grpSpPr>
        <p:sp>
          <p:nvSpPr>
            <p:cNvPr id="43" name="CustomShape 2"/>
            <p:cNvSpPr/>
            <p:nvPr/>
          </p:nvSpPr>
          <p:spPr>
            <a:xfrm rot="5400000">
              <a:off x="4408200" y="-1800"/>
              <a:ext cx="4732920" cy="473652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" name="CustomShape 3"/>
            <p:cNvSpPr/>
            <p:nvPr/>
          </p:nvSpPr>
          <p:spPr>
            <a:xfrm rot="5400000">
              <a:off x="4842000" y="4680"/>
              <a:ext cx="4296960" cy="42858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" name="CustomShape 4"/>
            <p:cNvSpPr/>
            <p:nvPr/>
          </p:nvSpPr>
          <p:spPr>
            <a:xfrm rot="16200000">
              <a:off x="5618520" y="12373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" name="CustomShape 5"/>
            <p:cNvSpPr/>
            <p:nvPr/>
          </p:nvSpPr>
          <p:spPr>
            <a:xfrm flipH="1">
              <a:off x="5849280" y="1443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" name="CustomShape 6"/>
            <p:cNvSpPr/>
            <p:nvPr/>
          </p:nvSpPr>
          <p:spPr>
            <a:xfrm rot="16200000">
              <a:off x="5987160" y="24703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" name="CustomShape 7"/>
            <p:cNvSpPr/>
            <p:nvPr/>
          </p:nvSpPr>
          <p:spPr>
            <a:xfrm flipH="1">
              <a:off x="6221520" y="2676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" name="CustomShape 8"/>
            <p:cNvSpPr/>
            <p:nvPr/>
          </p:nvSpPr>
          <p:spPr>
            <a:xfrm rot="16200000">
              <a:off x="6675480" y="18630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" name="CustomShape 9"/>
            <p:cNvSpPr/>
            <p:nvPr/>
          </p:nvSpPr>
          <p:spPr>
            <a:xfrm flipH="1">
              <a:off x="6907320" y="206964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1" name="CustomShape 10"/>
            <p:cNvSpPr/>
            <p:nvPr/>
          </p:nvSpPr>
          <p:spPr>
            <a:xfrm rot="16200000">
              <a:off x="6861240" y="247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2" name="CustomShape 11"/>
            <p:cNvSpPr/>
            <p:nvPr/>
          </p:nvSpPr>
          <p:spPr>
            <a:xfrm flipH="1">
              <a:off x="7964640" y="26928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3" name="CustomShape 12"/>
            <p:cNvSpPr/>
            <p:nvPr/>
          </p:nvSpPr>
          <p:spPr>
            <a:xfrm flipH="1">
              <a:off x="8144280" y="33087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4" name="CustomShape 13"/>
            <p:cNvSpPr/>
            <p:nvPr/>
          </p:nvSpPr>
          <p:spPr>
            <a:xfrm rot="16200000">
              <a:off x="7047720" y="30960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" name="CustomShape 14"/>
            <p:cNvSpPr/>
            <p:nvPr/>
          </p:nvSpPr>
          <p:spPr>
            <a:xfrm flipH="1">
              <a:off x="7275960" y="330264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" name="CustomShape 15"/>
            <p:cNvSpPr/>
            <p:nvPr/>
          </p:nvSpPr>
          <p:spPr>
            <a:xfrm rot="16200000">
              <a:off x="7227360" y="3711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" name="CustomShape 16"/>
            <p:cNvSpPr/>
            <p:nvPr/>
          </p:nvSpPr>
          <p:spPr>
            <a:xfrm flipH="1">
              <a:off x="7461720" y="391824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" name="CustomShape 17"/>
            <p:cNvSpPr/>
            <p:nvPr/>
          </p:nvSpPr>
          <p:spPr>
            <a:xfrm rot="16200000">
              <a:off x="8102520" y="37195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" name="CustomShape 18"/>
            <p:cNvSpPr/>
            <p:nvPr/>
          </p:nvSpPr>
          <p:spPr>
            <a:xfrm flipH="1">
              <a:off x="8333640" y="39258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" name="CustomShape 19"/>
            <p:cNvSpPr/>
            <p:nvPr/>
          </p:nvSpPr>
          <p:spPr>
            <a:xfrm rot="16200000">
              <a:off x="8288280" y="43351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1" name="PlaceHolder 20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pt-BR" sz="4400" b="0" strike="noStrike" spc="-1">
                <a:latin typeface="Arial"/>
              </a:rPr>
              <a:t>Clique para editar o formato do texto do título</a:t>
            </a:r>
          </a:p>
        </p:txBody>
      </p:sp>
      <p:sp>
        <p:nvSpPr>
          <p:cNvPr id="62" name="PlaceHolder 2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0" y="0"/>
            <a:ext cx="631800" cy="58752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2"/>
          <p:cNvSpPr/>
          <p:nvPr/>
        </p:nvSpPr>
        <p:spPr>
          <a:xfrm>
            <a:off x="212040" y="221760"/>
            <a:ext cx="218520" cy="1800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3"/>
          <p:cNvSpPr/>
          <p:nvPr/>
        </p:nvSpPr>
        <p:spPr>
          <a:xfrm>
            <a:off x="212040" y="284400"/>
            <a:ext cx="218520" cy="1800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4"/>
          <p:cNvSpPr/>
          <p:nvPr/>
        </p:nvSpPr>
        <p:spPr>
          <a:xfrm>
            <a:off x="212040" y="346680"/>
            <a:ext cx="218520" cy="1800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03" name="Group 5"/>
          <p:cNvGrpSpPr/>
          <p:nvPr/>
        </p:nvGrpSpPr>
        <p:grpSpPr>
          <a:xfrm>
            <a:off x="0" y="381960"/>
            <a:ext cx="1036080" cy="1014480"/>
            <a:chOff x="0" y="381960"/>
            <a:chExt cx="1036080" cy="1014480"/>
          </a:xfrm>
        </p:grpSpPr>
        <p:sp>
          <p:nvSpPr>
            <p:cNvPr id="104" name="CustomShape 6"/>
            <p:cNvSpPr/>
            <p:nvPr/>
          </p:nvSpPr>
          <p:spPr>
            <a:xfrm rot="16200000">
              <a:off x="0" y="381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" name="CustomShape 7"/>
            <p:cNvSpPr/>
            <p:nvPr/>
          </p:nvSpPr>
          <p:spPr>
            <a:xfrm flipH="1">
              <a:off x="228240" y="58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6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pt-BR" sz="4400" b="0" strike="noStrike" spc="-1">
                <a:latin typeface="Arial"/>
              </a:rPr>
              <a:t>Clique para editar o formato do texto do título</a:t>
            </a:r>
          </a:p>
        </p:txBody>
      </p:sp>
      <p:sp>
        <p:nvSpPr>
          <p:cNvPr id="107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0" y="0"/>
            <a:ext cx="631800" cy="58752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5" name="CustomShape 2"/>
          <p:cNvSpPr/>
          <p:nvPr/>
        </p:nvSpPr>
        <p:spPr>
          <a:xfrm>
            <a:off x="212040" y="221760"/>
            <a:ext cx="218520" cy="1800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6" name="CustomShape 3"/>
          <p:cNvSpPr/>
          <p:nvPr/>
        </p:nvSpPr>
        <p:spPr>
          <a:xfrm>
            <a:off x="212040" y="284400"/>
            <a:ext cx="218520" cy="1800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7" name="CustomShape 4"/>
          <p:cNvSpPr/>
          <p:nvPr/>
        </p:nvSpPr>
        <p:spPr>
          <a:xfrm>
            <a:off x="212040" y="346680"/>
            <a:ext cx="218520" cy="1800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48" name="Group 5"/>
          <p:cNvGrpSpPr/>
          <p:nvPr/>
        </p:nvGrpSpPr>
        <p:grpSpPr>
          <a:xfrm>
            <a:off x="0" y="381960"/>
            <a:ext cx="1036080" cy="1014480"/>
            <a:chOff x="0" y="381960"/>
            <a:chExt cx="1036080" cy="1014480"/>
          </a:xfrm>
        </p:grpSpPr>
        <p:sp>
          <p:nvSpPr>
            <p:cNvPr id="149" name="CustomShape 6"/>
            <p:cNvSpPr/>
            <p:nvPr/>
          </p:nvSpPr>
          <p:spPr>
            <a:xfrm rot="16200000">
              <a:off x="0" y="381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0" name="CustomShape 7"/>
            <p:cNvSpPr/>
            <p:nvPr/>
          </p:nvSpPr>
          <p:spPr>
            <a:xfrm flipH="1">
              <a:off x="228240" y="58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51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pt-BR" sz="4400" b="0" strike="noStrike" spc="-1">
                <a:latin typeface="Arial"/>
              </a:rPr>
              <a:t>Clique para editar o formato do texto do título</a:t>
            </a:r>
          </a:p>
        </p:txBody>
      </p:sp>
      <p:sp>
        <p:nvSpPr>
          <p:cNvPr id="152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0" y="0"/>
            <a:ext cx="631800" cy="58752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0" name="CustomShape 2"/>
          <p:cNvSpPr/>
          <p:nvPr/>
        </p:nvSpPr>
        <p:spPr>
          <a:xfrm>
            <a:off x="212040" y="221760"/>
            <a:ext cx="218520" cy="1800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1" name="CustomShape 3"/>
          <p:cNvSpPr/>
          <p:nvPr/>
        </p:nvSpPr>
        <p:spPr>
          <a:xfrm>
            <a:off x="212040" y="284400"/>
            <a:ext cx="218520" cy="1800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2" name="CustomShape 4"/>
          <p:cNvSpPr/>
          <p:nvPr/>
        </p:nvSpPr>
        <p:spPr>
          <a:xfrm>
            <a:off x="212040" y="346680"/>
            <a:ext cx="218520" cy="1800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93" name="Group 5"/>
          <p:cNvGrpSpPr/>
          <p:nvPr/>
        </p:nvGrpSpPr>
        <p:grpSpPr>
          <a:xfrm>
            <a:off x="0" y="381960"/>
            <a:ext cx="1036080" cy="1014480"/>
            <a:chOff x="0" y="381960"/>
            <a:chExt cx="1036080" cy="1014480"/>
          </a:xfrm>
        </p:grpSpPr>
        <p:sp>
          <p:nvSpPr>
            <p:cNvPr id="194" name="CustomShape 6"/>
            <p:cNvSpPr/>
            <p:nvPr/>
          </p:nvSpPr>
          <p:spPr>
            <a:xfrm rot="16200000">
              <a:off x="0" y="381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5" name="CustomShape 7"/>
            <p:cNvSpPr/>
            <p:nvPr/>
          </p:nvSpPr>
          <p:spPr>
            <a:xfrm flipH="1">
              <a:off x="228240" y="58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96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latin typeface="Arial"/>
              </a:rPr>
              <a:t>Clique para editar o formato do texto do título</a:t>
            </a:r>
          </a:p>
        </p:txBody>
      </p:sp>
      <p:sp>
        <p:nvSpPr>
          <p:cNvPr id="197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3204000" y="1697400"/>
            <a:ext cx="5435280" cy="74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4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Curso PcDevs</a:t>
            </a:r>
            <a:r>
              <a:rPr lang="pt-BR" sz="28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FullStack</a:t>
            </a:r>
            <a:endParaRPr lang="pt-BR" sz="2800" b="0" strike="noStrike" spc="-1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6406920" y="3543840"/>
            <a:ext cx="2298960" cy="1217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15000"/>
              </a:lnSpc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Lato"/>
                <a:ea typeface="Lato"/>
              </a:rPr>
              <a:t>Projeto Integrador - Grupo 2</a:t>
            </a:r>
            <a:endParaRPr lang="pt-BR" sz="1300" b="0" strike="noStrike" spc="-1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Lato"/>
                <a:ea typeface="Lato"/>
              </a:rPr>
              <a:t>Carlos Procídio</a:t>
            </a:r>
            <a:endParaRPr lang="pt-BR" sz="1300" b="0" strike="noStrike" spc="-1">
              <a:latin typeface="Arial"/>
            </a:endParaRPr>
          </a:p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Lato"/>
                <a:ea typeface="Lato"/>
              </a:rPr>
              <a:t>Fernando Borba</a:t>
            </a:r>
            <a:endParaRPr lang="pt-BR" sz="1300" b="0" strike="noStrike" spc="-1">
              <a:latin typeface="Arial"/>
            </a:endParaRPr>
          </a:p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Lato"/>
                <a:ea typeface="Lato"/>
              </a:rPr>
              <a:t>Flagner Camargo</a:t>
            </a:r>
            <a:endParaRPr lang="pt-BR" sz="1300" b="0" strike="noStrike" spc="-1">
              <a:latin typeface="Arial"/>
            </a:endParaRPr>
          </a:p>
        </p:txBody>
      </p:sp>
      <p:sp>
        <p:nvSpPr>
          <p:cNvPr id="236" name="CustomShape 3"/>
          <p:cNvSpPr/>
          <p:nvPr/>
        </p:nvSpPr>
        <p:spPr>
          <a:xfrm>
            <a:off x="5957280" y="2258280"/>
            <a:ext cx="319788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8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Digital House / IBM</a:t>
            </a:r>
            <a:endParaRPr lang="pt-BR" sz="1800" b="0" strike="noStrike" spc="-1">
              <a:latin typeface="Arial"/>
            </a:endParaRPr>
          </a:p>
        </p:txBody>
      </p:sp>
      <p:pic>
        <p:nvPicPr>
          <p:cNvPr id="237" name="Google Shape;231;p17"/>
          <p:cNvPicPr/>
          <p:nvPr/>
        </p:nvPicPr>
        <p:blipFill>
          <a:blip r:embed="rId2"/>
          <a:stretch/>
        </p:blipFill>
        <p:spPr>
          <a:xfrm>
            <a:off x="4740480" y="4237200"/>
            <a:ext cx="478800" cy="478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Imagem 340"/>
          <p:cNvPicPr/>
          <p:nvPr/>
        </p:nvPicPr>
        <p:blipFill>
          <a:blip r:embed="rId2"/>
          <a:stretch/>
        </p:blipFill>
        <p:spPr>
          <a:xfrm>
            <a:off x="0" y="288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342" name="Google Shape;764;p41_10"/>
          <p:cNvPicPr/>
          <p:nvPr/>
        </p:nvPicPr>
        <p:blipFill>
          <a:blip r:embed="rId3"/>
          <a:stretch/>
        </p:blipFill>
        <p:spPr>
          <a:xfrm>
            <a:off x="8342640" y="432288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343" name="CustomShape 1"/>
          <p:cNvSpPr/>
          <p:nvPr/>
        </p:nvSpPr>
        <p:spPr>
          <a:xfrm rot="21587400">
            <a:off x="4680720" y="401040"/>
            <a:ext cx="4390920" cy="54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Fluxo de Páginas - Visitante</a:t>
            </a:r>
            <a:endParaRPr lang="pt-BR" sz="2400" b="0" strike="noStrike" spc="-1">
              <a:latin typeface="Arial"/>
            </a:endParaRPr>
          </a:p>
        </p:txBody>
      </p:sp>
      <p:pic>
        <p:nvPicPr>
          <p:cNvPr id="344" name="Imagem 343"/>
          <p:cNvPicPr/>
          <p:nvPr/>
        </p:nvPicPr>
        <p:blipFill>
          <a:blip r:embed="rId4"/>
          <a:stretch/>
        </p:blipFill>
        <p:spPr>
          <a:xfrm>
            <a:off x="810720" y="2089080"/>
            <a:ext cx="7352640" cy="2064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Imagem 344"/>
          <p:cNvPicPr/>
          <p:nvPr/>
        </p:nvPicPr>
        <p:blipFill>
          <a:blip r:embed="rId2"/>
          <a:stretch/>
        </p:blipFill>
        <p:spPr>
          <a:xfrm>
            <a:off x="0" y="288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346" name="Google Shape;764;p41_11"/>
          <p:cNvPicPr/>
          <p:nvPr/>
        </p:nvPicPr>
        <p:blipFill>
          <a:blip r:embed="rId3"/>
          <a:stretch/>
        </p:blipFill>
        <p:spPr>
          <a:xfrm>
            <a:off x="8342640" y="432288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347" name="CustomShape 1"/>
          <p:cNvSpPr/>
          <p:nvPr/>
        </p:nvSpPr>
        <p:spPr>
          <a:xfrm rot="21587400">
            <a:off x="3960720" y="402120"/>
            <a:ext cx="5110920" cy="54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Fluxo de Páginas - Cadastrador</a:t>
            </a:r>
            <a:endParaRPr lang="pt-BR" sz="2400" b="0" strike="noStrike" spc="-1">
              <a:latin typeface="Arial"/>
            </a:endParaRPr>
          </a:p>
        </p:txBody>
      </p:sp>
      <p:pic>
        <p:nvPicPr>
          <p:cNvPr id="348" name="Imagem 347"/>
          <p:cNvPicPr/>
          <p:nvPr/>
        </p:nvPicPr>
        <p:blipFill>
          <a:blip r:embed="rId4"/>
          <a:stretch/>
        </p:blipFill>
        <p:spPr>
          <a:xfrm>
            <a:off x="2621880" y="1160280"/>
            <a:ext cx="3946320" cy="3634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Imagem 348"/>
          <p:cNvPicPr/>
          <p:nvPr/>
        </p:nvPicPr>
        <p:blipFill>
          <a:blip r:embed="rId2"/>
          <a:stretch/>
        </p:blipFill>
        <p:spPr>
          <a:xfrm>
            <a:off x="0" y="288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350" name="Google Shape;764;p41_12"/>
          <p:cNvPicPr/>
          <p:nvPr/>
        </p:nvPicPr>
        <p:blipFill>
          <a:blip r:embed="rId3"/>
          <a:stretch/>
        </p:blipFill>
        <p:spPr>
          <a:xfrm>
            <a:off x="8342640" y="432288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351" name="CustomShape 1"/>
          <p:cNvSpPr/>
          <p:nvPr/>
        </p:nvSpPr>
        <p:spPr>
          <a:xfrm rot="21587400">
            <a:off x="3960720" y="402120"/>
            <a:ext cx="5110920" cy="54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Fluxo de Páginas - Admin</a:t>
            </a:r>
            <a:endParaRPr lang="pt-BR" sz="2400" b="0" strike="noStrike" spc="-1">
              <a:latin typeface="Arial"/>
            </a:endParaRPr>
          </a:p>
        </p:txBody>
      </p:sp>
      <p:pic>
        <p:nvPicPr>
          <p:cNvPr id="352" name="Imagem 351"/>
          <p:cNvPicPr/>
          <p:nvPr/>
        </p:nvPicPr>
        <p:blipFill>
          <a:blip r:embed="rId4"/>
          <a:stretch/>
        </p:blipFill>
        <p:spPr>
          <a:xfrm>
            <a:off x="3298320" y="1300680"/>
            <a:ext cx="3961800" cy="3497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Imagem 352"/>
          <p:cNvPicPr/>
          <p:nvPr/>
        </p:nvPicPr>
        <p:blipFill>
          <a:blip r:embed="rId2"/>
          <a:stretch/>
        </p:blipFill>
        <p:spPr>
          <a:xfrm>
            <a:off x="0" y="108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354" name="Google Shape;764;p41_1"/>
          <p:cNvPicPr/>
          <p:nvPr/>
        </p:nvPicPr>
        <p:blipFill>
          <a:blip r:embed="rId3"/>
          <a:stretch/>
        </p:blipFill>
        <p:spPr>
          <a:xfrm>
            <a:off x="8342640" y="432108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355" name="CustomShape 1"/>
          <p:cNvSpPr/>
          <p:nvPr/>
        </p:nvSpPr>
        <p:spPr>
          <a:xfrm>
            <a:off x="5257440" y="393840"/>
            <a:ext cx="374184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Cronograma do projeto</a:t>
            </a:r>
            <a:endParaRPr lang="pt-BR" sz="2400" b="0" strike="noStrike" spc="-1"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2214702" y="1822401"/>
            <a:ext cx="637920" cy="658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7" name="CustomShape 3"/>
          <p:cNvSpPr/>
          <p:nvPr/>
        </p:nvSpPr>
        <p:spPr>
          <a:xfrm flipH="1">
            <a:off x="1679742" y="2361321"/>
            <a:ext cx="1184040" cy="12708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8" name="CustomShape 4"/>
          <p:cNvSpPr/>
          <p:nvPr/>
        </p:nvSpPr>
        <p:spPr>
          <a:xfrm>
            <a:off x="1680822" y="2502801"/>
            <a:ext cx="1184040" cy="12708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9" name="CustomShape 5"/>
          <p:cNvSpPr/>
          <p:nvPr/>
        </p:nvSpPr>
        <p:spPr>
          <a:xfrm>
            <a:off x="3308382" y="1822401"/>
            <a:ext cx="637920" cy="658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0" name="CustomShape 6"/>
          <p:cNvSpPr/>
          <p:nvPr/>
        </p:nvSpPr>
        <p:spPr>
          <a:xfrm flipH="1">
            <a:off x="2773422" y="2361321"/>
            <a:ext cx="1184040" cy="12708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400" b="0" strike="noStrike" spc="-1">
                <a:solidFill>
                  <a:srgbClr val="999999"/>
                </a:solidFill>
                <a:latin typeface="Arial"/>
                <a:ea typeface="Arial"/>
              </a:rPr>
              <a:t>  </a:t>
            </a:r>
            <a:endParaRPr lang="pt-BR" sz="1400" b="0" strike="noStrike" spc="-1">
              <a:latin typeface="Arial"/>
            </a:endParaRPr>
          </a:p>
        </p:txBody>
      </p:sp>
      <p:sp>
        <p:nvSpPr>
          <p:cNvPr id="361" name="CustomShape 7"/>
          <p:cNvSpPr/>
          <p:nvPr/>
        </p:nvSpPr>
        <p:spPr>
          <a:xfrm>
            <a:off x="2774502" y="2502801"/>
            <a:ext cx="1184040" cy="12708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2" name="CustomShape 8"/>
          <p:cNvSpPr/>
          <p:nvPr/>
        </p:nvSpPr>
        <p:spPr>
          <a:xfrm>
            <a:off x="4402782" y="1822401"/>
            <a:ext cx="637920" cy="658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3" name="CustomShape 9"/>
          <p:cNvSpPr/>
          <p:nvPr/>
        </p:nvSpPr>
        <p:spPr>
          <a:xfrm flipH="1">
            <a:off x="3867822" y="2361321"/>
            <a:ext cx="1184040" cy="12708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4" name="CustomShape 10"/>
          <p:cNvSpPr/>
          <p:nvPr/>
        </p:nvSpPr>
        <p:spPr>
          <a:xfrm>
            <a:off x="3868902" y="2502801"/>
            <a:ext cx="1184040" cy="12708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5" name="CustomShape 11"/>
          <p:cNvSpPr/>
          <p:nvPr/>
        </p:nvSpPr>
        <p:spPr>
          <a:xfrm>
            <a:off x="5486349" y="1822401"/>
            <a:ext cx="637920" cy="658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E556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6" name="CustomShape 12"/>
          <p:cNvSpPr/>
          <p:nvPr/>
        </p:nvSpPr>
        <p:spPr>
          <a:xfrm flipH="1">
            <a:off x="4951389" y="2361321"/>
            <a:ext cx="1184040" cy="12708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7" name="CustomShape 13"/>
          <p:cNvSpPr/>
          <p:nvPr/>
        </p:nvSpPr>
        <p:spPr>
          <a:xfrm>
            <a:off x="4952469" y="2502801"/>
            <a:ext cx="1184040" cy="12708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4" name="CustomShape 20"/>
          <p:cNvSpPr/>
          <p:nvPr/>
        </p:nvSpPr>
        <p:spPr>
          <a:xfrm>
            <a:off x="1611342" y="3052521"/>
            <a:ext cx="1165680" cy="66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800" spc="-1" dirty="0">
                <a:solidFill>
                  <a:srgbClr val="FFFFFF"/>
                </a:solidFill>
                <a:latin typeface="Roboto"/>
                <a:ea typeface="Roboto"/>
              </a:rPr>
              <a:t>Seleção do integrantes de cada grupo</a:t>
            </a:r>
            <a:endParaRPr lang="pt-BR" sz="800" b="0" strike="noStrike" spc="-1" dirty="0">
              <a:solidFill>
                <a:srgbClr val="FFFFFF"/>
              </a:solidFill>
              <a:latin typeface="Roboto"/>
              <a:ea typeface="Roboto"/>
            </a:endParaRPr>
          </a:p>
          <a:p>
            <a:pPr>
              <a:spcAft>
                <a:spcPts val="1599"/>
              </a:spcAft>
              <a:tabLst>
                <a:tab pos="0" algn="l"/>
              </a:tabLst>
            </a:pPr>
            <a:r>
              <a:rPr lang="pt-BR" sz="8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Apresentação e seleção da ideia. </a:t>
            </a:r>
          </a:p>
          <a:p>
            <a:pPr>
              <a:spcAft>
                <a:spcPts val="1599"/>
              </a:spcAft>
              <a:tabLst>
                <a:tab pos="0" algn="l"/>
              </a:tabLst>
            </a:pPr>
            <a:r>
              <a:rPr lang="pt-BR" sz="800" spc="-1" dirty="0">
                <a:solidFill>
                  <a:srgbClr val="FFFFFF"/>
                </a:solidFill>
                <a:latin typeface="Roboto"/>
                <a:ea typeface="Roboto"/>
              </a:rPr>
              <a:t>Início da documentação.</a:t>
            </a:r>
            <a:endParaRPr lang="pt-BR" sz="800" b="0" strike="noStrike" spc="-1" dirty="0">
              <a:latin typeface="Arial"/>
            </a:endParaRPr>
          </a:p>
        </p:txBody>
      </p:sp>
      <p:sp>
        <p:nvSpPr>
          <p:cNvPr id="375" name="CustomShape 21"/>
          <p:cNvSpPr/>
          <p:nvPr/>
        </p:nvSpPr>
        <p:spPr>
          <a:xfrm>
            <a:off x="2755782" y="3052521"/>
            <a:ext cx="1135440" cy="66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pt-BR" sz="8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Início do desenho do Projeto (draft).</a:t>
            </a:r>
          </a:p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pt-BR" sz="8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Início da criação das telas do </a:t>
            </a:r>
            <a:r>
              <a:rPr lang="pt-BR" sz="800" b="0" strike="noStrike" spc="-1" dirty="0" err="1">
                <a:solidFill>
                  <a:srgbClr val="FFFFFF"/>
                </a:solidFill>
                <a:latin typeface="Roboto"/>
                <a:ea typeface="Roboto"/>
              </a:rPr>
              <a:t>Frontend</a:t>
            </a:r>
            <a:r>
              <a:rPr lang="pt-BR" sz="8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lang="pt-BR" sz="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endParaRPr lang="pt-BR" sz="800" b="0" strike="noStrike" spc="-1" dirty="0">
              <a:latin typeface="Arial"/>
            </a:endParaRPr>
          </a:p>
        </p:txBody>
      </p:sp>
      <p:sp>
        <p:nvSpPr>
          <p:cNvPr id="376" name="CustomShape 22"/>
          <p:cNvSpPr/>
          <p:nvPr/>
        </p:nvSpPr>
        <p:spPr>
          <a:xfrm>
            <a:off x="3892302" y="3052521"/>
            <a:ext cx="1135440" cy="66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pt-BR" sz="8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Telas do </a:t>
            </a:r>
            <a:r>
              <a:rPr lang="pt-BR" sz="800" b="0" strike="noStrike" spc="-1" dirty="0" err="1">
                <a:solidFill>
                  <a:srgbClr val="FFFFFF"/>
                </a:solidFill>
                <a:latin typeface="Roboto"/>
                <a:ea typeface="Roboto"/>
              </a:rPr>
              <a:t>Frontend</a:t>
            </a:r>
            <a:r>
              <a:rPr lang="pt-BR" sz="8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 </a:t>
            </a:r>
          </a:p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pt-BR" sz="800" spc="-1" dirty="0">
                <a:solidFill>
                  <a:srgbClr val="FFFFFF"/>
                </a:solidFill>
                <a:latin typeface="Roboto"/>
                <a:ea typeface="Roboto"/>
              </a:rPr>
              <a:t>Modelagem e desenvolvimento do</a:t>
            </a:r>
            <a:r>
              <a:rPr lang="pt-BR" sz="8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 </a:t>
            </a:r>
            <a:r>
              <a:rPr lang="pt-BR" sz="800" b="0" strike="noStrike" spc="-1" dirty="0" err="1">
                <a:solidFill>
                  <a:srgbClr val="FFFFFF"/>
                </a:solidFill>
                <a:latin typeface="Roboto"/>
                <a:ea typeface="Roboto"/>
              </a:rPr>
              <a:t>Backend</a:t>
            </a:r>
            <a:r>
              <a:rPr lang="pt-BR" sz="8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lang="pt-BR" sz="800" b="0" strike="noStrike" spc="-1" dirty="0">
              <a:latin typeface="Arial"/>
            </a:endParaRPr>
          </a:p>
        </p:txBody>
      </p:sp>
      <p:sp>
        <p:nvSpPr>
          <p:cNvPr id="377" name="CustomShape 23"/>
          <p:cNvSpPr/>
          <p:nvPr/>
        </p:nvSpPr>
        <p:spPr>
          <a:xfrm>
            <a:off x="5017989" y="3052521"/>
            <a:ext cx="1135440" cy="66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8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Integração do Front com o Back</a:t>
            </a: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800" spc="-1" dirty="0">
                <a:solidFill>
                  <a:srgbClr val="FFFFFF"/>
                </a:solidFill>
                <a:latin typeface="Roboto"/>
                <a:ea typeface="Roboto"/>
              </a:rPr>
              <a:t>Entrega V-1.0</a:t>
            </a:r>
          </a:p>
          <a:p>
            <a:pPr>
              <a:spcAft>
                <a:spcPts val="1599"/>
              </a:spcAft>
              <a:tabLst>
                <a:tab pos="0" algn="l"/>
              </a:tabLst>
            </a:pPr>
            <a:r>
              <a:rPr lang="pt-BR" sz="8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Conclusão da documentação</a:t>
            </a:r>
            <a:endParaRPr lang="pt-BR" sz="800" b="0" strike="noStrike" spc="-1" dirty="0">
              <a:latin typeface="Arial"/>
            </a:endParaRPr>
          </a:p>
        </p:txBody>
      </p:sp>
      <p:sp>
        <p:nvSpPr>
          <p:cNvPr id="379" name="CustomShape 25"/>
          <p:cNvSpPr/>
          <p:nvPr/>
        </p:nvSpPr>
        <p:spPr>
          <a:xfrm>
            <a:off x="1611342" y="2674161"/>
            <a:ext cx="1165680" cy="40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000" b="0" strike="noStrike" spc="-1">
                <a:solidFill>
                  <a:srgbClr val="FFFFFF"/>
                </a:solidFill>
                <a:latin typeface="Roboto"/>
                <a:ea typeface="Roboto"/>
              </a:rPr>
              <a:t>Formação do Grupo</a:t>
            </a:r>
            <a:endParaRPr lang="pt-BR" sz="1000" b="0" strike="noStrike" spc="-1">
              <a:latin typeface="Arial"/>
            </a:endParaRPr>
          </a:p>
        </p:txBody>
      </p:sp>
      <p:sp>
        <p:nvSpPr>
          <p:cNvPr id="380" name="CustomShape 26"/>
          <p:cNvSpPr/>
          <p:nvPr/>
        </p:nvSpPr>
        <p:spPr>
          <a:xfrm>
            <a:off x="2755782" y="2675961"/>
            <a:ext cx="1135440" cy="40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000" b="0" strike="noStrike" spc="-1">
                <a:solidFill>
                  <a:srgbClr val="FFFFFF"/>
                </a:solidFill>
                <a:latin typeface="Roboto"/>
                <a:ea typeface="Roboto"/>
              </a:rPr>
              <a:t>Definição do Projeto</a:t>
            </a:r>
            <a:endParaRPr lang="pt-BR" sz="1000" b="0" strike="noStrike" spc="-1">
              <a:latin typeface="Arial"/>
            </a:endParaRPr>
          </a:p>
        </p:txBody>
      </p:sp>
      <p:sp>
        <p:nvSpPr>
          <p:cNvPr id="381" name="CustomShape 27"/>
          <p:cNvSpPr/>
          <p:nvPr/>
        </p:nvSpPr>
        <p:spPr>
          <a:xfrm>
            <a:off x="3892302" y="2675961"/>
            <a:ext cx="1135440" cy="40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0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Desenvolvimento</a:t>
            </a:r>
            <a:endParaRPr lang="pt-BR" sz="1000" b="0" strike="noStrike" spc="-1" dirty="0">
              <a:latin typeface="Arial"/>
            </a:endParaRPr>
          </a:p>
        </p:txBody>
      </p:sp>
      <p:sp>
        <p:nvSpPr>
          <p:cNvPr id="382" name="CustomShape 28"/>
          <p:cNvSpPr/>
          <p:nvPr/>
        </p:nvSpPr>
        <p:spPr>
          <a:xfrm>
            <a:off x="5017989" y="2675961"/>
            <a:ext cx="1135440" cy="40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0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Integração </a:t>
            </a:r>
            <a:endParaRPr lang="pt-BR" sz="1000" b="0" strike="noStrike" spc="-1" dirty="0">
              <a:latin typeface="Arial"/>
            </a:endParaRPr>
          </a:p>
        </p:txBody>
      </p:sp>
      <p:sp>
        <p:nvSpPr>
          <p:cNvPr id="386" name="CustomShape 32"/>
          <p:cNvSpPr/>
          <p:nvPr/>
        </p:nvSpPr>
        <p:spPr>
          <a:xfrm>
            <a:off x="1648422" y="1646361"/>
            <a:ext cx="537120" cy="21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800" b="0" strike="noStrike" spc="-1">
                <a:solidFill>
                  <a:srgbClr val="FFFFFF"/>
                </a:solidFill>
                <a:latin typeface="Roboto"/>
                <a:ea typeface="Roboto"/>
              </a:rPr>
              <a:t>FEV</a:t>
            </a:r>
            <a:endParaRPr lang="pt-BR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endParaRPr lang="pt-BR" sz="800" b="0" strike="noStrike" spc="-1">
              <a:latin typeface="Arial"/>
            </a:endParaRPr>
          </a:p>
        </p:txBody>
      </p:sp>
      <p:sp>
        <p:nvSpPr>
          <p:cNvPr id="387" name="CustomShape 33"/>
          <p:cNvSpPr/>
          <p:nvPr/>
        </p:nvSpPr>
        <p:spPr>
          <a:xfrm>
            <a:off x="2728782" y="1646361"/>
            <a:ext cx="537120" cy="21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800" b="0" strike="noStrike" spc="-1">
                <a:solidFill>
                  <a:srgbClr val="FFFFFF"/>
                </a:solidFill>
                <a:latin typeface="Roboto"/>
                <a:ea typeface="Roboto"/>
              </a:rPr>
              <a:t>MAR</a:t>
            </a:r>
            <a:endParaRPr lang="pt-BR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endParaRPr lang="pt-BR" sz="800" b="0" strike="noStrike" spc="-1">
              <a:latin typeface="Arial"/>
            </a:endParaRPr>
          </a:p>
        </p:txBody>
      </p:sp>
      <p:sp>
        <p:nvSpPr>
          <p:cNvPr id="388" name="CustomShape 34"/>
          <p:cNvSpPr/>
          <p:nvPr/>
        </p:nvSpPr>
        <p:spPr>
          <a:xfrm>
            <a:off x="3865302" y="1646361"/>
            <a:ext cx="537120" cy="21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800" b="0" strike="noStrike" spc="-1">
                <a:solidFill>
                  <a:srgbClr val="FFFFFF"/>
                </a:solidFill>
                <a:latin typeface="Roboto"/>
                <a:ea typeface="Roboto"/>
              </a:rPr>
              <a:t>ABR</a:t>
            </a:r>
            <a:endParaRPr lang="pt-BR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endParaRPr lang="pt-BR" sz="800" b="0" strike="noStrike" spc="-1">
              <a:latin typeface="Arial"/>
            </a:endParaRPr>
          </a:p>
        </p:txBody>
      </p:sp>
      <p:sp>
        <p:nvSpPr>
          <p:cNvPr id="389" name="CustomShape 35"/>
          <p:cNvSpPr/>
          <p:nvPr/>
        </p:nvSpPr>
        <p:spPr>
          <a:xfrm>
            <a:off x="4935942" y="1646361"/>
            <a:ext cx="537120" cy="21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800" b="0" strike="noStrike" spc="-1">
                <a:solidFill>
                  <a:srgbClr val="FFFFFF"/>
                </a:solidFill>
                <a:latin typeface="Roboto"/>
                <a:ea typeface="Roboto"/>
              </a:rPr>
              <a:t>MAI</a:t>
            </a:r>
            <a:endParaRPr lang="pt-BR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endParaRPr lang="pt-BR" sz="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764;p41_2"/>
          <p:cNvPicPr/>
          <p:nvPr/>
        </p:nvPicPr>
        <p:blipFill>
          <a:blip r:embed="rId2"/>
          <a:stretch/>
        </p:blipFill>
        <p:spPr>
          <a:xfrm>
            <a:off x="8342640" y="432144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393" name="CustomShape 1"/>
          <p:cNvSpPr/>
          <p:nvPr/>
        </p:nvSpPr>
        <p:spPr>
          <a:xfrm>
            <a:off x="645480" y="1977840"/>
            <a:ext cx="3062160" cy="69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Obrigado!</a:t>
            </a:r>
            <a:endParaRPr lang="pt-BR" sz="2400" b="0" strike="noStrike" spc="-1">
              <a:latin typeface="Arial"/>
            </a:endParaRPr>
          </a:p>
        </p:txBody>
      </p:sp>
      <p:sp>
        <p:nvSpPr>
          <p:cNvPr id="394" name="CustomShape 2"/>
          <p:cNvSpPr/>
          <p:nvPr/>
        </p:nvSpPr>
        <p:spPr>
          <a:xfrm>
            <a:off x="645480" y="2788200"/>
            <a:ext cx="3062160" cy="96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Arial"/>
                <a:ea typeface="Arial"/>
              </a:rPr>
              <a:t>Digite seu texto aqui Digite seu texto aqui Digite seu texto aqui. Digite seu texto aqui Digite seu texto aqui.</a:t>
            </a:r>
            <a:br/>
            <a:endParaRPr lang="pt-BR" sz="1300" b="0" strike="noStrike" spc="-1">
              <a:latin typeface="Arial"/>
            </a:endParaRPr>
          </a:p>
        </p:txBody>
      </p:sp>
      <p:pic>
        <p:nvPicPr>
          <p:cNvPr id="395" name="Imagem 394"/>
          <p:cNvPicPr/>
          <p:nvPr/>
        </p:nvPicPr>
        <p:blipFill>
          <a:blip r:embed="rId3"/>
          <a:stretch/>
        </p:blipFill>
        <p:spPr>
          <a:xfrm>
            <a:off x="0" y="1440"/>
            <a:ext cx="9143280" cy="1923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Imagem 237"/>
          <p:cNvPicPr/>
          <p:nvPr/>
        </p:nvPicPr>
        <p:blipFill>
          <a:blip r:embed="rId2"/>
          <a:stretch/>
        </p:blipFill>
        <p:spPr>
          <a:xfrm>
            <a:off x="0" y="144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239" name="Google Shape;764;p41_3"/>
          <p:cNvPicPr/>
          <p:nvPr/>
        </p:nvPicPr>
        <p:blipFill>
          <a:blip r:embed="rId3"/>
          <a:stretch/>
        </p:blipFill>
        <p:spPr>
          <a:xfrm>
            <a:off x="8342640" y="432144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240" name="CustomShape 1"/>
          <p:cNvSpPr/>
          <p:nvPr/>
        </p:nvSpPr>
        <p:spPr>
          <a:xfrm>
            <a:off x="72000" y="1132560"/>
            <a:ext cx="1799280" cy="486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Índice</a:t>
            </a:r>
            <a:endParaRPr lang="pt-BR" sz="2400" b="0" strike="noStrike" spc="-1">
              <a:latin typeface="Arial"/>
            </a:endParaRPr>
          </a:p>
        </p:txBody>
      </p:sp>
      <p:sp>
        <p:nvSpPr>
          <p:cNvPr id="241" name="TextShape 2"/>
          <p:cNvSpPr txBox="1"/>
          <p:nvPr/>
        </p:nvSpPr>
        <p:spPr>
          <a:xfrm>
            <a:off x="4845600" y="4032360"/>
            <a:ext cx="2714400" cy="215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pt-BR" sz="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Curso iniciado em Nov/2020 e encerrando em Mai/2021</a:t>
            </a:r>
            <a:endParaRPr lang="pt-BR" sz="700" b="0" strike="noStrike" spc="-1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4824360" y="2064600"/>
            <a:ext cx="3274200" cy="2019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Introdução:</a:t>
            </a:r>
            <a:endParaRPr lang="pt-BR" sz="1400" b="0" strike="noStrike" spc="-1">
              <a:latin typeface="Arial"/>
            </a:endParaRPr>
          </a:p>
          <a:p>
            <a:pPr>
              <a:lnSpc>
                <a:spcPct val="15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pt-BR" sz="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Spotlight em um computador desktop</a:t>
            </a:r>
            <a:endParaRPr lang="pt-BR" sz="7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pt-BR" sz="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Spotlight em um smartphone</a:t>
            </a:r>
            <a:endParaRPr lang="pt-BR" sz="7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pt-BR" sz="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Spotlight no modo paisagem em um smartphone</a:t>
            </a:r>
            <a:endParaRPr lang="pt-BR" sz="7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pt-BR" sz="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Spotlight em wearables</a:t>
            </a:r>
            <a:endParaRPr lang="pt-BR" sz="7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pt-BR" sz="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Spotlight em um tablet</a:t>
            </a:r>
            <a:endParaRPr lang="pt-BR" sz="7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pt-BR" sz="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Spotlight no modo paisagem em um tablet</a:t>
            </a:r>
            <a:endParaRPr lang="pt-BR" sz="7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pt-BR" sz="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Spotlight em wearables</a:t>
            </a:r>
            <a:endParaRPr lang="pt-BR" sz="7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301"/>
              </a:spcBef>
              <a:tabLst>
                <a:tab pos="0" algn="l"/>
              </a:tabLst>
            </a:pPr>
            <a:r>
              <a:rPr lang="pt-BR" sz="1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Cronograma do projeto</a:t>
            </a:r>
            <a:endParaRPr lang="pt-BR" sz="1400" b="0" strike="noStrike" spc="-1">
              <a:latin typeface="Arial"/>
            </a:endParaRPr>
          </a:p>
        </p:txBody>
      </p:sp>
      <p:sp>
        <p:nvSpPr>
          <p:cNvPr id="243" name="CustomShape 4"/>
          <p:cNvSpPr/>
          <p:nvPr/>
        </p:nvSpPr>
        <p:spPr>
          <a:xfrm>
            <a:off x="767160" y="2064600"/>
            <a:ext cx="3750120" cy="231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Visão geral</a:t>
            </a:r>
            <a:endParaRPr lang="pt-BR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pt-BR" sz="1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Entender seus problemas</a:t>
            </a:r>
            <a:endParaRPr lang="pt-BR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pt-BR" sz="1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Objetivo do projeto</a:t>
            </a:r>
            <a:endParaRPr lang="pt-BR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pt-BR" sz="1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Público-alvo</a:t>
            </a:r>
            <a:endParaRPr lang="pt-BR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pt-BR" sz="1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Módulos do Sistema</a:t>
            </a:r>
            <a:endParaRPr lang="pt-BR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pt-BR" sz="1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Fluxo das Telas</a:t>
            </a:r>
            <a:endParaRPr lang="pt-BR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901"/>
              </a:spcAft>
              <a:tabLst>
                <a:tab pos="0" algn="l"/>
              </a:tabLst>
            </a:pPr>
            <a:r>
              <a:rPr lang="pt-BR" sz="1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Diagrama de Entidade Relacionamento</a:t>
            </a:r>
            <a:endParaRPr lang="pt-BR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Imagem 243"/>
          <p:cNvPicPr/>
          <p:nvPr/>
        </p:nvPicPr>
        <p:blipFill>
          <a:blip r:embed="rId2"/>
          <a:stretch/>
        </p:blipFill>
        <p:spPr>
          <a:xfrm>
            <a:off x="0" y="180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245" name="Google Shape;764;p41_5"/>
          <p:cNvPicPr/>
          <p:nvPr/>
        </p:nvPicPr>
        <p:blipFill>
          <a:blip r:embed="rId3"/>
          <a:stretch/>
        </p:blipFill>
        <p:spPr>
          <a:xfrm>
            <a:off x="8342640" y="432180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246" name="CustomShape 1"/>
          <p:cNvSpPr/>
          <p:nvPr/>
        </p:nvSpPr>
        <p:spPr>
          <a:xfrm>
            <a:off x="231315" y="277560"/>
            <a:ext cx="640761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Visão Geral / Entender os problemas</a:t>
            </a:r>
            <a:endParaRPr lang="pt-BR" sz="1200" b="0" strike="noStrike" spc="-1" dirty="0"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1297440" y="2031480"/>
            <a:ext cx="731880" cy="807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01</a:t>
            </a:r>
            <a:endParaRPr lang="pt-BR" sz="24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400" b="0" strike="noStrike" spc="-1">
              <a:latin typeface="Arial"/>
            </a:endParaRPr>
          </a:p>
        </p:txBody>
      </p:sp>
      <p:sp>
        <p:nvSpPr>
          <p:cNvPr id="248" name="CustomShape 3"/>
          <p:cNvSpPr/>
          <p:nvPr/>
        </p:nvSpPr>
        <p:spPr>
          <a:xfrm>
            <a:off x="2030400" y="2031840"/>
            <a:ext cx="5876280" cy="807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Lato"/>
                <a:ea typeface="Lato"/>
              </a:rPr>
              <a:t>Dispersão e falta de confiabilidade nas informações turísticas encontradas na internet.</a:t>
            </a:r>
            <a:endParaRPr lang="pt-BR" sz="1300" b="0" strike="noStrike" spc="-1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Lato"/>
                <a:ea typeface="Lato"/>
              </a:rPr>
              <a:t>Espaço regionalizado onde donos de Estabelecimentos Comerciais possam divulgar seus negócios em seu Município.</a:t>
            </a:r>
            <a:endParaRPr lang="pt-BR" sz="1300" b="0" strike="noStrike" spc="-1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Lato"/>
                <a:ea typeface="Lato"/>
              </a:rPr>
              <a:t>Apoio às Secretarias de Turismo na divulgação de seus Equipamentos Públicos.</a:t>
            </a:r>
            <a:endParaRPr lang="pt-BR" sz="1300" b="0" strike="noStrike" spc="-1">
              <a:latin typeface="Arial"/>
            </a:endParaRPr>
          </a:p>
        </p:txBody>
      </p:sp>
      <p:sp>
        <p:nvSpPr>
          <p:cNvPr id="249" name="CustomShape 4"/>
          <p:cNvSpPr/>
          <p:nvPr/>
        </p:nvSpPr>
        <p:spPr>
          <a:xfrm>
            <a:off x="1297440" y="2694600"/>
            <a:ext cx="731880" cy="807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02</a:t>
            </a:r>
            <a:endParaRPr lang="pt-BR" sz="24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400" b="0" strike="noStrike" spc="-1">
              <a:latin typeface="Arial"/>
            </a:endParaRPr>
          </a:p>
        </p:txBody>
      </p:sp>
      <p:sp>
        <p:nvSpPr>
          <p:cNvPr id="250" name="CustomShape 5"/>
          <p:cNvSpPr/>
          <p:nvPr/>
        </p:nvSpPr>
        <p:spPr>
          <a:xfrm>
            <a:off x="1297440" y="3357360"/>
            <a:ext cx="731880" cy="807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03</a:t>
            </a:r>
            <a:endParaRPr lang="pt-BR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Imagem 250"/>
          <p:cNvPicPr/>
          <p:nvPr/>
        </p:nvPicPr>
        <p:blipFill>
          <a:blip r:embed="rId2"/>
          <a:stretch/>
        </p:blipFill>
        <p:spPr>
          <a:xfrm>
            <a:off x="720" y="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252" name="Google Shape;764;p41_4"/>
          <p:cNvPicPr/>
          <p:nvPr/>
        </p:nvPicPr>
        <p:blipFill>
          <a:blip r:embed="rId3"/>
          <a:stretch/>
        </p:blipFill>
        <p:spPr>
          <a:xfrm>
            <a:off x="8342640" y="432144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253" name="CustomShape 1"/>
          <p:cNvSpPr/>
          <p:nvPr/>
        </p:nvSpPr>
        <p:spPr>
          <a:xfrm>
            <a:off x="1297440" y="2359440"/>
            <a:ext cx="7038000" cy="239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0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Proposta de Solução</a:t>
            </a:r>
            <a:endParaRPr lang="pt-BR" sz="2000" b="0" strike="noStrike" spc="-1" dirty="0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300" b="0" strike="noStrike" spc="-1" dirty="0">
                <a:solidFill>
                  <a:schemeClr val="bg1"/>
                </a:solidFill>
                <a:latin typeface="Arial"/>
              </a:rPr>
              <a:t>Entregar um portal que concentre as informações sobre o trade turístico do município com curadoria da Secretaria de Turismo local.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0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Público Alvo</a:t>
            </a:r>
            <a:endParaRPr lang="pt-BR" sz="2000" b="0" strike="noStrike" spc="-1" dirty="0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300" b="0" strike="noStrike" spc="-1" dirty="0">
                <a:solidFill>
                  <a:srgbClr val="FFFFFF"/>
                </a:solidFill>
                <a:latin typeface="Lato"/>
                <a:ea typeface="Lato"/>
              </a:rPr>
              <a:t>Turistas e munícipes.</a:t>
            </a:r>
            <a:endParaRPr lang="pt-BR" sz="1300" b="0" strike="noStrike" spc="-1" dirty="0"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460965" y="392220"/>
            <a:ext cx="626184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Visão Geral / Objetivo do projeto</a:t>
            </a:r>
            <a:endParaRPr lang="pt-BR" sz="2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Imagem 254"/>
          <p:cNvPicPr/>
          <p:nvPr/>
        </p:nvPicPr>
        <p:blipFill>
          <a:blip r:embed="rId2"/>
          <a:stretch/>
        </p:blipFill>
        <p:spPr>
          <a:xfrm>
            <a:off x="0" y="144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256" name="Google Shape;764;p41_6"/>
          <p:cNvPicPr/>
          <p:nvPr/>
        </p:nvPicPr>
        <p:blipFill>
          <a:blip r:embed="rId3"/>
          <a:stretch/>
        </p:blipFill>
        <p:spPr>
          <a:xfrm>
            <a:off x="8342640" y="432144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257" name="CustomShape 1"/>
          <p:cNvSpPr/>
          <p:nvPr/>
        </p:nvSpPr>
        <p:spPr>
          <a:xfrm>
            <a:off x="1297440" y="2359440"/>
            <a:ext cx="7038000" cy="239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0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Nome do Sistema</a:t>
            </a:r>
            <a:endParaRPr lang="pt-BR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0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Sistema </a:t>
            </a:r>
            <a:r>
              <a:rPr lang="pt-BR" sz="2000" spc="-1" dirty="0">
                <a:solidFill>
                  <a:srgbClr val="FFFFFF"/>
                </a:solidFill>
                <a:latin typeface="Montserrat"/>
                <a:ea typeface="Montserrat"/>
              </a:rPr>
              <a:t>de</a:t>
            </a:r>
            <a:r>
              <a:rPr lang="pt-BR" sz="20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 Trade Turístico de Municípios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000" spc="-1" dirty="0">
              <a:solidFill>
                <a:srgbClr val="FFFFFF"/>
              </a:solidFill>
              <a:latin typeface="Montserrat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000" b="0" strike="noStrike" spc="-1" dirty="0" err="1">
                <a:solidFill>
                  <a:srgbClr val="FFFFFF"/>
                </a:solidFill>
                <a:latin typeface="Montserrat"/>
              </a:rPr>
              <a:t>Trip</a:t>
            </a:r>
            <a:r>
              <a:rPr lang="pt-BR" sz="2000" b="0" strike="noStrike" spc="-1" dirty="0">
                <a:solidFill>
                  <a:srgbClr val="FFFFFF"/>
                </a:solidFill>
                <a:latin typeface="Montserrat"/>
              </a:rPr>
              <a:t> BR , </a:t>
            </a:r>
            <a:r>
              <a:rPr lang="pt-BR" sz="2000" b="0" strike="noStrike" spc="-1" dirty="0" err="1">
                <a:solidFill>
                  <a:srgbClr val="FFFFFF"/>
                </a:solidFill>
                <a:latin typeface="Montserrat"/>
              </a:rPr>
              <a:t>Trip</a:t>
            </a:r>
            <a:r>
              <a:rPr lang="pt-BR" sz="2000" b="0" strike="noStrike" spc="-1" dirty="0">
                <a:solidFill>
                  <a:srgbClr val="FFFFFF"/>
                </a:solidFill>
                <a:latin typeface="Montserrat"/>
              </a:rPr>
              <a:t> City, Brasil </a:t>
            </a:r>
            <a:r>
              <a:rPr lang="pt-BR" sz="2000" b="0" strike="noStrike" spc="-1" dirty="0" err="1">
                <a:solidFill>
                  <a:srgbClr val="FFFFFF"/>
                </a:solidFill>
                <a:latin typeface="Montserrat"/>
              </a:rPr>
              <a:t>Travel</a:t>
            </a:r>
            <a:r>
              <a:rPr lang="pt-BR" sz="2000" b="0" strike="noStrike" spc="-1" dirty="0">
                <a:solidFill>
                  <a:srgbClr val="FFFFFF"/>
                </a:solidFill>
                <a:latin typeface="Montserrat"/>
              </a:rPr>
              <a:t>, Bate Volta, SP </a:t>
            </a:r>
            <a:r>
              <a:rPr lang="pt-BR" sz="2000" b="0" strike="noStrike" spc="-1" dirty="0" err="1">
                <a:solidFill>
                  <a:srgbClr val="FFFFFF"/>
                </a:solidFill>
                <a:latin typeface="Montserrat"/>
              </a:rPr>
              <a:t>Trip</a:t>
            </a:r>
            <a:r>
              <a:rPr lang="pt-BR" sz="2000" b="0" strike="noStrike" spc="-1" dirty="0">
                <a:solidFill>
                  <a:srgbClr val="FFFFFF"/>
                </a:solidFill>
                <a:latin typeface="Montserrat"/>
              </a:rPr>
              <a:t>, 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000" spc="-1" dirty="0">
                <a:solidFill>
                  <a:srgbClr val="FFFFFF"/>
                </a:solidFill>
                <a:latin typeface="Montserrat"/>
              </a:rPr>
              <a:t>City </a:t>
            </a:r>
            <a:r>
              <a:rPr lang="pt-BR" sz="2000" spc="-1" dirty="0" err="1">
                <a:solidFill>
                  <a:srgbClr val="FFFFFF"/>
                </a:solidFill>
                <a:latin typeface="Montserrat"/>
              </a:rPr>
              <a:t>Seen</a:t>
            </a:r>
            <a:r>
              <a:rPr lang="pt-BR" sz="2000" spc="-1" dirty="0">
                <a:solidFill>
                  <a:srgbClr val="FFFFFF"/>
                </a:solidFill>
                <a:latin typeface="Montserrat"/>
              </a:rPr>
              <a:t>, City Tour,</a:t>
            </a:r>
            <a:endParaRPr lang="pt-BR" sz="2000" b="0" strike="noStrike" spc="-1" dirty="0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endParaRPr lang="pt-BR" sz="2000" b="0" strike="noStrike" spc="-1" dirty="0"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1842090" y="506880"/>
            <a:ext cx="626184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Visão Geral / Sistema</a:t>
            </a:r>
            <a:endParaRPr lang="pt-BR" sz="2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Imagem 258"/>
          <p:cNvPicPr/>
          <p:nvPr/>
        </p:nvPicPr>
        <p:blipFill>
          <a:blip r:embed="rId2"/>
          <a:stretch/>
        </p:blipFill>
        <p:spPr>
          <a:xfrm>
            <a:off x="0" y="216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260" name="Google Shape;764;p41_7"/>
          <p:cNvPicPr/>
          <p:nvPr/>
        </p:nvPicPr>
        <p:blipFill>
          <a:blip r:embed="rId3"/>
          <a:stretch/>
        </p:blipFill>
        <p:spPr>
          <a:xfrm>
            <a:off x="8342640" y="432216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261" name="CustomShape 1"/>
          <p:cNvSpPr/>
          <p:nvPr/>
        </p:nvSpPr>
        <p:spPr>
          <a:xfrm>
            <a:off x="1206390" y="935280"/>
            <a:ext cx="7038000" cy="308311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sz="2000" strike="noStrike" spc="-1" dirty="0">
                <a:solidFill>
                  <a:srgbClr val="FFFFFF"/>
                </a:solidFill>
                <a:latin typeface="Lato"/>
                <a:ea typeface="Lato"/>
              </a:rPr>
              <a:t>Home</a:t>
            </a:r>
            <a:endParaRPr lang="pt-BR" sz="2000" strike="noStrike" spc="-1" dirty="0">
              <a:latin typeface="Arial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sz="2000" b="1" strike="noStrike" spc="-1" dirty="0">
                <a:solidFill>
                  <a:srgbClr val="FFFFFF"/>
                </a:solidFill>
                <a:latin typeface="Lato"/>
                <a:ea typeface="Lato"/>
              </a:rPr>
              <a:t>    </a:t>
            </a:r>
            <a:r>
              <a:rPr lang="pt-BR" sz="1300" b="0" strike="noStrike" spc="-1" dirty="0">
                <a:solidFill>
                  <a:srgbClr val="FFFFFF"/>
                </a:solidFill>
                <a:latin typeface="Lato"/>
                <a:ea typeface="Lato"/>
              </a:rPr>
              <a:t>Composto por: Acesso às consultas públicas e Login   DIVIDIR EM 4 SLIDES E COLOCAR PRINTS</a:t>
            </a: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pt-BR" sz="1300" b="0" strike="noStrike" spc="-1" dirty="0">
              <a:solidFill>
                <a:srgbClr val="FFFFFF"/>
              </a:solidFill>
              <a:latin typeface="Lato"/>
              <a:ea typeface="Lato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sz="2000" strike="noStrike" spc="-1" dirty="0">
                <a:solidFill>
                  <a:srgbClr val="FFFFFF"/>
                </a:solidFill>
                <a:latin typeface="Lato"/>
                <a:ea typeface="Lato"/>
              </a:rPr>
              <a:t>Login</a:t>
            </a:r>
            <a:endParaRPr lang="pt-BR" sz="2000" strike="noStrike" spc="-1" dirty="0">
              <a:latin typeface="Arial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sz="2000" b="1" strike="noStrike" spc="-1" dirty="0">
                <a:solidFill>
                  <a:srgbClr val="FFFFFF"/>
                </a:solidFill>
                <a:latin typeface="Lato"/>
                <a:ea typeface="Lato"/>
              </a:rPr>
              <a:t>    </a:t>
            </a:r>
            <a:r>
              <a:rPr lang="pt-BR" sz="1300" b="0" strike="noStrike" spc="-1" dirty="0">
                <a:solidFill>
                  <a:srgbClr val="FFFFFF"/>
                </a:solidFill>
                <a:latin typeface="Lato"/>
                <a:ea typeface="Lato"/>
              </a:rPr>
              <a:t>Acessos para:  “</a:t>
            </a:r>
            <a:r>
              <a:rPr lang="pt-BR" sz="1300" b="1" strike="noStrike" spc="-1" dirty="0">
                <a:solidFill>
                  <a:srgbClr val="FFFFFF"/>
                </a:solidFill>
                <a:latin typeface="Lato"/>
                <a:ea typeface="Lato"/>
              </a:rPr>
              <a:t>Login</a:t>
            </a:r>
            <a:r>
              <a:rPr lang="pt-BR" sz="1300" b="0" strike="noStrike" spc="-1" dirty="0">
                <a:solidFill>
                  <a:srgbClr val="FFFFFF"/>
                </a:solidFill>
                <a:latin typeface="Lato"/>
                <a:ea typeface="Lato"/>
              </a:rPr>
              <a:t>” e “</a:t>
            </a:r>
            <a:r>
              <a:rPr lang="pt-BR" sz="1300" b="1" strike="noStrike" spc="-1" dirty="0">
                <a:solidFill>
                  <a:srgbClr val="FFFFFF"/>
                </a:solidFill>
                <a:latin typeface="Lato"/>
                <a:ea typeface="Lato"/>
              </a:rPr>
              <a:t>Cadastrar-se</a:t>
            </a:r>
            <a:r>
              <a:rPr lang="pt-BR" sz="1300" b="0" strike="noStrike" spc="-1" dirty="0">
                <a:solidFill>
                  <a:srgbClr val="FFFFFF"/>
                </a:solidFill>
                <a:latin typeface="Lato"/>
                <a:ea typeface="Lato"/>
              </a:rPr>
              <a:t>”</a:t>
            </a: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pt-BR" sz="1300" b="0" strike="noStrike" spc="-1" dirty="0">
              <a:solidFill>
                <a:srgbClr val="FFFFFF"/>
              </a:solidFill>
              <a:latin typeface="Lato"/>
              <a:ea typeface="Lato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sz="2000" strike="noStrike" spc="-1" dirty="0">
                <a:solidFill>
                  <a:srgbClr val="FFFFFF"/>
                </a:solidFill>
                <a:latin typeface="Lato"/>
                <a:ea typeface="Lato"/>
              </a:rPr>
              <a:t>Cadastro Estabelecimento (Empreendedor)</a:t>
            </a:r>
            <a:endParaRPr lang="pt-BR" sz="2000" strike="noStrike" spc="-1" dirty="0">
              <a:latin typeface="Arial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sz="2000" b="1" strike="noStrike" spc="-1" dirty="0">
                <a:solidFill>
                  <a:srgbClr val="FFFFFF"/>
                </a:solidFill>
                <a:latin typeface="Lato"/>
                <a:ea typeface="Lato"/>
              </a:rPr>
              <a:t>    </a:t>
            </a:r>
            <a:r>
              <a:rPr lang="pt-BR" sz="1300" b="0" strike="noStrike" spc="-1" dirty="0">
                <a:solidFill>
                  <a:srgbClr val="FFFFFF"/>
                </a:solidFill>
                <a:latin typeface="Lato"/>
                <a:ea typeface="Lato"/>
              </a:rPr>
              <a:t>Composto por: Cadastro e Edição de Estabelecimentos</a:t>
            </a: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pt-BR" sz="1300" b="0" strike="noStrike" spc="-1" dirty="0">
              <a:latin typeface="Arial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sz="2000" strike="noStrike" spc="-1" dirty="0">
                <a:solidFill>
                  <a:srgbClr val="FFFFFF"/>
                </a:solidFill>
                <a:latin typeface="Lato"/>
                <a:ea typeface="Lato"/>
              </a:rPr>
              <a:t>Admin (Sec. Turismo)</a:t>
            </a:r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sz="1300" b="0" strike="noStrike" spc="-1" dirty="0">
                <a:solidFill>
                  <a:srgbClr val="FFFFFF"/>
                </a:solidFill>
                <a:latin typeface="Lato"/>
                <a:ea typeface="Lato"/>
              </a:rPr>
              <a:t>	      Composto por: Inclusão / Exclusão de usuários; Aprovação / Exclusão de estabelecimentos cadastrados pelo empreendedor</a:t>
            </a: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pt-BR" sz="1300" b="0" strike="noStrike" spc="-1" dirty="0">
              <a:latin typeface="Arial"/>
            </a:endParaRP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pt-BR" sz="1300" b="0" strike="noStrike" spc="-1" dirty="0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5688000" y="393840"/>
            <a:ext cx="3383280" cy="54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Sistema / Módulos</a:t>
            </a:r>
            <a:endParaRPr lang="pt-BR" sz="2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Imagem 296"/>
          <p:cNvPicPr/>
          <p:nvPr/>
        </p:nvPicPr>
        <p:blipFill>
          <a:blip r:embed="rId2"/>
          <a:stretch/>
        </p:blipFill>
        <p:spPr>
          <a:xfrm>
            <a:off x="720" y="1244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298" name="Google Shape;764;p41_0"/>
          <p:cNvPicPr/>
          <p:nvPr/>
        </p:nvPicPr>
        <p:blipFill>
          <a:blip r:embed="rId3"/>
          <a:stretch/>
        </p:blipFill>
        <p:spPr>
          <a:xfrm>
            <a:off x="8342640" y="432072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299" name="CustomShape 1"/>
          <p:cNvSpPr/>
          <p:nvPr/>
        </p:nvSpPr>
        <p:spPr>
          <a:xfrm>
            <a:off x="812880" y="1907280"/>
            <a:ext cx="1852920" cy="442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6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Protótipo</a:t>
            </a:r>
            <a:endParaRPr lang="pt-BR" sz="1600" b="0" strike="noStrike" spc="-1" dirty="0">
              <a:latin typeface="Arial"/>
            </a:endParaRPr>
          </a:p>
        </p:txBody>
      </p:sp>
      <p:sp>
        <p:nvSpPr>
          <p:cNvPr id="300" name="CustomShape 2"/>
          <p:cNvSpPr/>
          <p:nvPr/>
        </p:nvSpPr>
        <p:spPr>
          <a:xfrm>
            <a:off x="812880" y="3320280"/>
            <a:ext cx="1852920" cy="442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6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Codificação</a:t>
            </a:r>
            <a:endParaRPr lang="pt-BR" sz="1600" b="0" strike="noStrike" spc="-1" dirty="0">
              <a:latin typeface="Arial"/>
            </a:endParaRPr>
          </a:p>
        </p:txBody>
      </p:sp>
      <p:sp>
        <p:nvSpPr>
          <p:cNvPr id="301" name="CustomShape 3"/>
          <p:cNvSpPr/>
          <p:nvPr/>
        </p:nvSpPr>
        <p:spPr>
          <a:xfrm>
            <a:off x="6548760" y="1799280"/>
            <a:ext cx="1852920" cy="442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6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Refino</a:t>
            </a:r>
            <a:endParaRPr lang="pt-BR" sz="1600" b="0" strike="noStrike" spc="-1" dirty="0">
              <a:latin typeface="Arial"/>
            </a:endParaRPr>
          </a:p>
        </p:txBody>
      </p:sp>
      <p:sp>
        <p:nvSpPr>
          <p:cNvPr id="302" name="CustomShape 4"/>
          <p:cNvSpPr/>
          <p:nvPr/>
        </p:nvSpPr>
        <p:spPr>
          <a:xfrm>
            <a:off x="6548760" y="3320280"/>
            <a:ext cx="1852920" cy="442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6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Feedback</a:t>
            </a:r>
            <a:endParaRPr lang="pt-BR" sz="1600" b="0" strike="noStrike" spc="-1" dirty="0">
              <a:latin typeface="Arial"/>
            </a:endParaRPr>
          </a:p>
        </p:txBody>
      </p:sp>
      <p:sp>
        <p:nvSpPr>
          <p:cNvPr id="303" name="CustomShape 5"/>
          <p:cNvSpPr/>
          <p:nvPr/>
        </p:nvSpPr>
        <p:spPr>
          <a:xfrm flipH="1">
            <a:off x="780120" y="1641960"/>
            <a:ext cx="7595280" cy="9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4" name="CustomShape 6"/>
          <p:cNvSpPr/>
          <p:nvPr/>
        </p:nvSpPr>
        <p:spPr>
          <a:xfrm flipH="1">
            <a:off x="780120" y="3044160"/>
            <a:ext cx="2274480" cy="9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prstDash val="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5" name="CustomShape 7"/>
          <p:cNvSpPr/>
          <p:nvPr/>
        </p:nvSpPr>
        <p:spPr>
          <a:xfrm flipH="1">
            <a:off x="6100920" y="3044160"/>
            <a:ext cx="2274480" cy="9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prstDash val="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6" name="CustomShape 8"/>
          <p:cNvSpPr/>
          <p:nvPr/>
        </p:nvSpPr>
        <p:spPr>
          <a:xfrm flipH="1">
            <a:off x="780120" y="4455000"/>
            <a:ext cx="7595280" cy="9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7" name="CustomShape 9"/>
          <p:cNvSpPr/>
          <p:nvPr/>
        </p:nvSpPr>
        <p:spPr>
          <a:xfrm>
            <a:off x="3171600" y="1660680"/>
            <a:ext cx="2786400" cy="27864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8" name="CustomShape 10"/>
          <p:cNvSpPr/>
          <p:nvPr/>
        </p:nvSpPr>
        <p:spPr>
          <a:xfrm rot="5400000">
            <a:off x="3172320" y="1659600"/>
            <a:ext cx="2786400" cy="27864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9" name="CustomShape 11"/>
          <p:cNvSpPr/>
          <p:nvPr/>
        </p:nvSpPr>
        <p:spPr>
          <a:xfrm rot="10800000">
            <a:off x="3172320" y="1660680"/>
            <a:ext cx="2786400" cy="27864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0" name="CustomShape 12"/>
          <p:cNvSpPr/>
          <p:nvPr/>
        </p:nvSpPr>
        <p:spPr>
          <a:xfrm rot="16200000">
            <a:off x="3171600" y="1661760"/>
            <a:ext cx="2786400" cy="27864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11" name="Group 13"/>
          <p:cNvGrpSpPr/>
          <p:nvPr/>
        </p:nvGrpSpPr>
        <p:grpSpPr>
          <a:xfrm>
            <a:off x="3078720" y="2700360"/>
            <a:ext cx="736200" cy="736200"/>
            <a:chOff x="3078720" y="2700360"/>
            <a:chExt cx="736200" cy="736200"/>
          </a:xfrm>
        </p:grpSpPr>
        <p:sp>
          <p:nvSpPr>
            <p:cNvPr id="312" name="CustomShape 14"/>
            <p:cNvSpPr/>
            <p:nvPr/>
          </p:nvSpPr>
          <p:spPr>
            <a:xfrm rot="2368800">
              <a:off x="3185280" y="2806920"/>
              <a:ext cx="523080" cy="523080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dist="50760" dir="5400000" algn="tl" rotWithShape="0">
                <a:srgbClr val="000000">
                  <a:alpha val="5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3" name="CustomShape 15"/>
            <p:cNvSpPr/>
            <p:nvPr/>
          </p:nvSpPr>
          <p:spPr>
            <a:xfrm rot="249000">
              <a:off x="3170160" y="2768040"/>
              <a:ext cx="583200" cy="58356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14" name="CustomShape 16"/>
          <p:cNvSpPr/>
          <p:nvPr/>
        </p:nvSpPr>
        <p:spPr>
          <a:xfrm>
            <a:off x="3199320" y="2882880"/>
            <a:ext cx="506880" cy="26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pt-BR" sz="1600" b="1" strike="noStrike" spc="-1">
                <a:solidFill>
                  <a:srgbClr val="FFFFFF"/>
                </a:solidFill>
                <a:latin typeface="Roboto"/>
                <a:ea typeface="Roboto"/>
              </a:rPr>
              <a:t>01</a:t>
            </a:r>
            <a:endParaRPr lang="pt-BR" sz="1600" b="0" strike="noStrike" spc="-1">
              <a:latin typeface="Arial"/>
            </a:endParaRPr>
          </a:p>
        </p:txBody>
      </p:sp>
      <p:grpSp>
        <p:nvGrpSpPr>
          <p:cNvPr id="315" name="Group 17"/>
          <p:cNvGrpSpPr/>
          <p:nvPr/>
        </p:nvGrpSpPr>
        <p:grpSpPr>
          <a:xfrm>
            <a:off x="4224960" y="3803040"/>
            <a:ext cx="736200" cy="736560"/>
            <a:chOff x="4224960" y="3803040"/>
            <a:chExt cx="736200" cy="736560"/>
          </a:xfrm>
        </p:grpSpPr>
        <p:sp>
          <p:nvSpPr>
            <p:cNvPr id="316" name="CustomShape 18"/>
            <p:cNvSpPr/>
            <p:nvPr/>
          </p:nvSpPr>
          <p:spPr>
            <a:xfrm rot="18568200">
              <a:off x="4331520" y="3909600"/>
              <a:ext cx="523080" cy="523080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dist="50760" dir="5400000" algn="tl" rotWithShape="0">
                <a:srgbClr val="000000">
                  <a:alpha val="5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" name="CustomShape 19"/>
            <p:cNvSpPr/>
            <p:nvPr/>
          </p:nvSpPr>
          <p:spPr>
            <a:xfrm rot="16449000">
              <a:off x="4293360" y="3865680"/>
              <a:ext cx="583200" cy="58356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18" name="CustomShape 20"/>
          <p:cNvSpPr/>
          <p:nvPr/>
        </p:nvSpPr>
        <p:spPr>
          <a:xfrm>
            <a:off x="4320360" y="3970800"/>
            <a:ext cx="506880" cy="26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pt-BR" sz="1600" b="1" strike="noStrike" spc="-1">
                <a:solidFill>
                  <a:srgbClr val="FFFFFF"/>
                </a:solidFill>
                <a:latin typeface="Roboto"/>
                <a:ea typeface="Roboto"/>
              </a:rPr>
              <a:t>02</a:t>
            </a:r>
            <a:endParaRPr lang="pt-BR" sz="1600" b="0" strike="noStrike" spc="-1">
              <a:latin typeface="Arial"/>
            </a:endParaRPr>
          </a:p>
        </p:txBody>
      </p:sp>
      <p:grpSp>
        <p:nvGrpSpPr>
          <p:cNvPr id="319" name="Group 21"/>
          <p:cNvGrpSpPr/>
          <p:nvPr/>
        </p:nvGrpSpPr>
        <p:grpSpPr>
          <a:xfrm>
            <a:off x="5313600" y="2701800"/>
            <a:ext cx="736200" cy="736200"/>
            <a:chOff x="5313600" y="2701800"/>
            <a:chExt cx="736200" cy="736200"/>
          </a:xfrm>
        </p:grpSpPr>
        <p:sp>
          <p:nvSpPr>
            <p:cNvPr id="320" name="CustomShape 22"/>
            <p:cNvSpPr/>
            <p:nvPr/>
          </p:nvSpPr>
          <p:spPr>
            <a:xfrm rot="13168800">
              <a:off x="5419800" y="2808000"/>
              <a:ext cx="523080" cy="523080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dist="50760" dir="5400000" algn="tl" rotWithShape="0">
                <a:srgbClr val="000000">
                  <a:alpha val="5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1" name="CustomShape 23"/>
            <p:cNvSpPr/>
            <p:nvPr/>
          </p:nvSpPr>
          <p:spPr>
            <a:xfrm rot="11048400">
              <a:off x="5375160" y="2786040"/>
              <a:ext cx="583200" cy="58356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22" name="CustomShape 24"/>
          <p:cNvSpPr/>
          <p:nvPr/>
        </p:nvSpPr>
        <p:spPr>
          <a:xfrm>
            <a:off x="5403960" y="2882880"/>
            <a:ext cx="506880" cy="26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pt-BR" sz="1600" b="1" strike="noStrike" spc="-1">
                <a:solidFill>
                  <a:srgbClr val="FFFFFF"/>
                </a:solidFill>
                <a:latin typeface="Roboto"/>
                <a:ea typeface="Roboto"/>
              </a:rPr>
              <a:t>03</a:t>
            </a:r>
            <a:endParaRPr lang="pt-BR" sz="1600" b="0" strike="noStrike" spc="-1">
              <a:latin typeface="Arial"/>
            </a:endParaRPr>
          </a:p>
        </p:txBody>
      </p:sp>
      <p:grpSp>
        <p:nvGrpSpPr>
          <p:cNvPr id="323" name="Group 25"/>
          <p:cNvGrpSpPr/>
          <p:nvPr/>
        </p:nvGrpSpPr>
        <p:grpSpPr>
          <a:xfrm>
            <a:off x="4194360" y="1569960"/>
            <a:ext cx="736200" cy="736560"/>
            <a:chOff x="4194360" y="1569960"/>
            <a:chExt cx="736200" cy="736560"/>
          </a:xfrm>
        </p:grpSpPr>
        <p:sp>
          <p:nvSpPr>
            <p:cNvPr id="324" name="CustomShape 26"/>
            <p:cNvSpPr/>
            <p:nvPr/>
          </p:nvSpPr>
          <p:spPr>
            <a:xfrm rot="7768200">
              <a:off x="4300560" y="1676520"/>
              <a:ext cx="523080" cy="523080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dist="50760" dir="5400000" algn="tl" rotWithShape="0">
                <a:srgbClr val="000000">
                  <a:alpha val="5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5" name="CustomShape 27"/>
            <p:cNvSpPr/>
            <p:nvPr/>
          </p:nvSpPr>
          <p:spPr>
            <a:xfrm rot="5649000">
              <a:off x="4278960" y="1659960"/>
              <a:ext cx="583200" cy="58356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26" name="CustomShape 28"/>
          <p:cNvSpPr/>
          <p:nvPr/>
        </p:nvSpPr>
        <p:spPr>
          <a:xfrm>
            <a:off x="4320360" y="1765080"/>
            <a:ext cx="506880" cy="26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pt-BR" sz="1600" b="1" strike="noStrike" spc="-1">
                <a:solidFill>
                  <a:srgbClr val="FFFFFF"/>
                </a:solidFill>
                <a:latin typeface="Roboto"/>
                <a:ea typeface="Roboto"/>
              </a:rPr>
              <a:t>04</a:t>
            </a:r>
            <a:endParaRPr lang="pt-BR" sz="1600" b="0" strike="noStrike" spc="-1">
              <a:latin typeface="Arial"/>
            </a:endParaRPr>
          </a:p>
        </p:txBody>
      </p:sp>
      <p:sp>
        <p:nvSpPr>
          <p:cNvPr id="327" name="CustomShape 29"/>
          <p:cNvSpPr/>
          <p:nvPr/>
        </p:nvSpPr>
        <p:spPr>
          <a:xfrm>
            <a:off x="3753720" y="2242800"/>
            <a:ext cx="1621800" cy="16218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8" name="CustomShape 30"/>
          <p:cNvSpPr/>
          <p:nvPr/>
        </p:nvSpPr>
        <p:spPr>
          <a:xfrm>
            <a:off x="812880" y="2328840"/>
            <a:ext cx="1990440" cy="69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000" spc="-1" dirty="0">
                <a:solidFill>
                  <a:srgbClr val="D9D9D9"/>
                </a:solidFill>
                <a:latin typeface="Lato"/>
                <a:ea typeface="Lato"/>
              </a:rPr>
              <a:t>Definição de e</a:t>
            </a:r>
            <a:r>
              <a:rPr lang="pt-BR" sz="1000" b="0" strike="noStrike" spc="-1" dirty="0">
                <a:solidFill>
                  <a:srgbClr val="D9D9D9"/>
                </a:solidFill>
                <a:latin typeface="Lato"/>
                <a:ea typeface="Lato"/>
              </a:rPr>
              <a:t>scopo e layout</a:t>
            </a:r>
          </a:p>
        </p:txBody>
      </p:sp>
      <p:sp>
        <p:nvSpPr>
          <p:cNvPr id="329" name="CustomShape 31"/>
          <p:cNvSpPr/>
          <p:nvPr/>
        </p:nvSpPr>
        <p:spPr>
          <a:xfrm>
            <a:off x="812880" y="3741480"/>
            <a:ext cx="1990440" cy="69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000" b="0" strike="noStrike" spc="-1" dirty="0">
                <a:solidFill>
                  <a:srgbClr val="D9D9D9"/>
                </a:solidFill>
                <a:latin typeface="Lato"/>
                <a:ea typeface="Lato"/>
              </a:rPr>
              <a:t>Desenvolvimento do módulo e suas integrações.</a:t>
            </a:r>
            <a:endParaRPr lang="pt-BR" sz="1000" b="0" strike="noStrike" spc="-1" dirty="0">
              <a:latin typeface="Arial"/>
            </a:endParaRPr>
          </a:p>
        </p:txBody>
      </p:sp>
      <p:sp>
        <p:nvSpPr>
          <p:cNvPr id="330" name="CustomShape 32"/>
          <p:cNvSpPr/>
          <p:nvPr/>
        </p:nvSpPr>
        <p:spPr>
          <a:xfrm>
            <a:off x="6548760" y="2220840"/>
            <a:ext cx="1990440" cy="69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000" b="0" strike="noStrike" spc="-1" dirty="0">
                <a:solidFill>
                  <a:srgbClr val="D9D9D9"/>
                </a:solidFill>
                <a:latin typeface="Lato"/>
                <a:ea typeface="Lato"/>
              </a:rPr>
              <a:t>Dúvidas ou erros não solucionados são levadas aos professores.</a:t>
            </a:r>
            <a:endParaRPr lang="pt-BR" sz="1000" b="0" strike="noStrike" spc="-1" dirty="0">
              <a:latin typeface="Arial"/>
            </a:endParaRPr>
          </a:p>
        </p:txBody>
      </p:sp>
      <p:sp>
        <p:nvSpPr>
          <p:cNvPr id="331" name="CustomShape 33"/>
          <p:cNvSpPr/>
          <p:nvPr/>
        </p:nvSpPr>
        <p:spPr>
          <a:xfrm>
            <a:off x="6548760" y="3741480"/>
            <a:ext cx="1990440" cy="69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000" b="0" strike="noStrike" spc="-1" dirty="0">
                <a:solidFill>
                  <a:srgbClr val="D9D9D9"/>
                </a:solidFill>
                <a:latin typeface="Lato"/>
                <a:ea typeface="Lato"/>
              </a:rPr>
              <a:t>Validação de cada membro do grupo.</a:t>
            </a:r>
            <a:endParaRPr lang="pt-BR" sz="1000" b="0" strike="noStrike" spc="-1" dirty="0">
              <a:latin typeface="Arial"/>
            </a:endParaRPr>
          </a:p>
        </p:txBody>
      </p:sp>
      <p:sp>
        <p:nvSpPr>
          <p:cNvPr id="332" name="CustomShape 34"/>
          <p:cNvSpPr/>
          <p:nvPr/>
        </p:nvSpPr>
        <p:spPr>
          <a:xfrm rot="21587400">
            <a:off x="3960720" y="402120"/>
            <a:ext cx="5110920" cy="54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Ciclo de Desenvolvimento</a:t>
            </a:r>
            <a:endParaRPr lang="pt-BR" sz="2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Imagem 332"/>
          <p:cNvPicPr/>
          <p:nvPr/>
        </p:nvPicPr>
        <p:blipFill>
          <a:blip r:embed="rId2"/>
          <a:stretch/>
        </p:blipFill>
        <p:spPr>
          <a:xfrm>
            <a:off x="360" y="72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334" name="Google Shape;764;p41_14"/>
          <p:cNvPicPr/>
          <p:nvPr/>
        </p:nvPicPr>
        <p:blipFill>
          <a:blip r:embed="rId3"/>
          <a:stretch/>
        </p:blipFill>
        <p:spPr>
          <a:xfrm>
            <a:off x="8343000" y="432072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335" name="CustomShape 1"/>
          <p:cNvSpPr/>
          <p:nvPr/>
        </p:nvSpPr>
        <p:spPr>
          <a:xfrm rot="21587400">
            <a:off x="2880720" y="404640"/>
            <a:ext cx="6190920" cy="54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Diagrama de Entidade-Relacionamento</a:t>
            </a:r>
            <a:endParaRPr lang="pt-BR" sz="2400" b="0" strike="noStrike" spc="-1">
              <a:latin typeface="Arial"/>
            </a:endParaRPr>
          </a:p>
        </p:txBody>
      </p:sp>
      <p:pic>
        <p:nvPicPr>
          <p:cNvPr id="336" name="Imagem 335"/>
          <p:cNvPicPr/>
          <p:nvPr/>
        </p:nvPicPr>
        <p:blipFill>
          <a:blip r:embed="rId4"/>
          <a:stretch/>
        </p:blipFill>
        <p:spPr>
          <a:xfrm>
            <a:off x="1015920" y="1668646"/>
            <a:ext cx="7327080" cy="3272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Imagem 336"/>
          <p:cNvPicPr/>
          <p:nvPr/>
        </p:nvPicPr>
        <p:blipFill>
          <a:blip r:embed="rId2"/>
          <a:stretch/>
        </p:blipFill>
        <p:spPr>
          <a:xfrm>
            <a:off x="0" y="2880"/>
            <a:ext cx="9143280" cy="1923840"/>
          </a:xfrm>
          <a:prstGeom prst="rect">
            <a:avLst/>
          </a:prstGeom>
          <a:ln>
            <a:noFill/>
          </a:ln>
        </p:spPr>
      </p:pic>
      <p:pic>
        <p:nvPicPr>
          <p:cNvPr id="338" name="Google Shape;764;p41_13"/>
          <p:cNvPicPr/>
          <p:nvPr/>
        </p:nvPicPr>
        <p:blipFill>
          <a:blip r:embed="rId3"/>
          <a:stretch/>
        </p:blipFill>
        <p:spPr>
          <a:xfrm>
            <a:off x="8342640" y="4322880"/>
            <a:ext cx="549000" cy="549000"/>
          </a:xfrm>
          <a:prstGeom prst="rect">
            <a:avLst/>
          </a:prstGeom>
          <a:ln>
            <a:noFill/>
          </a:ln>
        </p:spPr>
      </p:pic>
      <p:sp>
        <p:nvSpPr>
          <p:cNvPr id="339" name="CustomShape 1"/>
          <p:cNvSpPr/>
          <p:nvPr/>
        </p:nvSpPr>
        <p:spPr>
          <a:xfrm rot="21587400">
            <a:off x="3960720" y="402120"/>
            <a:ext cx="5110920" cy="54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Fluxo de Páginas - Geral</a:t>
            </a:r>
            <a:endParaRPr lang="pt-BR" sz="2400" b="0" strike="noStrike" spc="-1" dirty="0">
              <a:latin typeface="Arial"/>
            </a:endParaRPr>
          </a:p>
        </p:txBody>
      </p:sp>
      <p:pic>
        <p:nvPicPr>
          <p:cNvPr id="340" name="Imagem 339"/>
          <p:cNvPicPr/>
          <p:nvPr/>
        </p:nvPicPr>
        <p:blipFill>
          <a:blip r:embed="rId4"/>
          <a:stretch/>
        </p:blipFill>
        <p:spPr>
          <a:xfrm>
            <a:off x="1211549" y="875534"/>
            <a:ext cx="6856125" cy="3996345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</TotalTime>
  <Words>434</Words>
  <Application>Microsoft Office PowerPoint</Application>
  <PresentationFormat>Apresentação na tela (16:9)</PresentationFormat>
  <Paragraphs>94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5</vt:i4>
      </vt:variant>
      <vt:variant>
        <vt:lpstr>Títulos de slides</vt:lpstr>
      </vt:variant>
      <vt:variant>
        <vt:i4>14</vt:i4>
      </vt:variant>
    </vt:vector>
  </HeadingPairs>
  <TitlesOfParts>
    <vt:vector size="25" baseType="lpstr">
      <vt:lpstr>Arial</vt:lpstr>
      <vt:lpstr>Lato</vt:lpstr>
      <vt:lpstr>Montserrat</vt:lpstr>
      <vt:lpstr>Roboto</vt:lpstr>
      <vt:lpstr>Symbol</vt:lpstr>
      <vt:lpstr>Wingdings</vt:lpstr>
      <vt:lpstr>Office Theme</vt:lpstr>
      <vt:lpstr>Office Theme</vt:lpstr>
      <vt:lpstr>Office Theme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dc:description/>
  <cp:lastModifiedBy>Fernando Borba</cp:lastModifiedBy>
  <cp:revision>28</cp:revision>
  <dcterms:modified xsi:type="dcterms:W3CDTF">2021-05-22T15:31:09Z</dcterms:modified>
  <dc:language>pt-BR</dc:language>
</cp:coreProperties>
</file>